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69" r:id="rId3"/>
    <p:sldId id="270" r:id="rId4"/>
    <p:sldId id="271" r:id="rId5"/>
    <p:sldId id="272" r:id="rId6"/>
    <p:sldId id="273" r:id="rId7"/>
    <p:sldId id="257" r:id="rId8"/>
    <p:sldId id="262" r:id="rId9"/>
    <p:sldId id="258" r:id="rId10"/>
    <p:sldId id="265" r:id="rId11"/>
    <p:sldId id="259" r:id="rId12"/>
    <p:sldId id="263" r:id="rId13"/>
    <p:sldId id="268" r:id="rId14"/>
    <p:sldId id="267" r:id="rId15"/>
    <p:sldId id="27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81" d="100"/>
          <a:sy n="81" d="100"/>
        </p:scale>
        <p:origin x="8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jpg>
</file>

<file path=ppt/media/image4.jpg>
</file>

<file path=ppt/media/image5.png>
</file>

<file path=ppt/media/image6.jp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17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22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082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61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38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121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21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818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48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64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49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66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84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12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497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666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85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7CA89A2-ADBB-4116-88CC-FB2E8241CBF9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97CF886-F3DD-4543-91EA-0D5A83FCB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44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rriam-webster.com/dictionary/constituent" TargetMode="External"/><Relationship Id="rId2" Type="http://schemas.openxmlformats.org/officeDocument/2006/relationships/hyperlink" Target="https://www.britannica.com/technology/machine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ritannica.com/science/computer-science" TargetMode="External"/><Relationship Id="rId5" Type="http://schemas.openxmlformats.org/officeDocument/2006/relationships/hyperlink" Target="https://www.britannica.com/technology/software" TargetMode="External"/><Relationship Id="rId4" Type="http://schemas.openxmlformats.org/officeDocument/2006/relationships/hyperlink" Target="https://www.britannica.com/technology/computer-architectur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photographingtravis/16939917735" TargetMode="External"/><Relationship Id="rId7" Type="http://schemas.openxmlformats.org/officeDocument/2006/relationships/hyperlink" Target="https://creativecommons.org/licenses/by-nc-sa/3.0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www.hackplayers.com/2014/12/los-10-supercomputadores-mas-potentes-de-2014.html" TargetMode="Externa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ritannica.com/dictionary/simulations" TargetMode="External"/><Relationship Id="rId3" Type="http://schemas.openxmlformats.org/officeDocument/2006/relationships/hyperlink" Target="https://www.britannica.com/technology/UNIVAC" TargetMode="External"/><Relationship Id="rId7" Type="http://schemas.openxmlformats.org/officeDocument/2006/relationships/hyperlink" Target="https://www.britannica.com/technology/supercomputer" TargetMode="External"/><Relationship Id="rId2" Type="http://schemas.openxmlformats.org/officeDocument/2006/relationships/hyperlink" Target="https://www.britannica.com/technology/mainframe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britannica.com/technology/IBM-1401" TargetMode="External"/><Relationship Id="rId5" Type="http://schemas.openxmlformats.org/officeDocument/2006/relationships/hyperlink" Target="https://www.britannica.com/science/power-physics" TargetMode="External"/><Relationship Id="rId4" Type="http://schemas.openxmlformats.org/officeDocument/2006/relationships/hyperlink" Target="https://www.britannica.com/topic/International-Business-Machines-Corporatio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textbc.ca/computerstudies/chapter/types-of-computers/" TargetMode="External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sergetheconcierge.typepad.com/" TargetMode="External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tannica.com/science/power-physics" TargetMode="External"/><Relationship Id="rId7" Type="http://schemas.openxmlformats.org/officeDocument/2006/relationships/hyperlink" Target="https://www.britannica.com/technology/computer-aided-engineering" TargetMode="External"/><Relationship Id="rId2" Type="http://schemas.openxmlformats.org/officeDocument/2006/relationships/hyperlink" Target="https://www.britannica.com/technology/minicomputer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britannica.com/dictionary/capabilities" TargetMode="External"/><Relationship Id="rId5" Type="http://schemas.openxmlformats.org/officeDocument/2006/relationships/hyperlink" Target="https://www.britannica.com/technology/workstation" TargetMode="External"/><Relationship Id="rId4" Type="http://schemas.openxmlformats.org/officeDocument/2006/relationships/hyperlink" Target="https://www.britannica.com/dictionary/data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tannica.com/science/alternating-current" TargetMode="External"/><Relationship Id="rId2" Type="http://schemas.openxmlformats.org/officeDocument/2006/relationships/hyperlink" Target="https://www.britannica.com/technology/laptop-computer" TargetMode="Externa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openclipart.org/detail/25340/anonymous_computer_1" TargetMode="Externa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ritannica.com/technology/database" TargetMode="External"/><Relationship Id="rId3" Type="http://schemas.openxmlformats.org/officeDocument/2006/relationships/hyperlink" Target="https://www.britannica.com/science/weather-forecasting" TargetMode="External"/><Relationship Id="rId7" Type="http://schemas.openxmlformats.org/officeDocument/2006/relationships/hyperlink" Target="https://www.britannica.com/science/DNA" TargetMode="External"/><Relationship Id="rId2" Type="http://schemas.openxmlformats.org/officeDocument/2006/relationships/hyperlink" Target="https://www.britannica.com/technology/information-process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ritannica.com/topic/dress-clothing" TargetMode="External"/><Relationship Id="rId5" Type="http://schemas.openxmlformats.org/officeDocument/2006/relationships/hyperlink" Target="https://www.britannica.com/dictionary/embedded" TargetMode="External"/><Relationship Id="rId4" Type="http://schemas.openxmlformats.org/officeDocument/2006/relationships/hyperlink" Target="https://www.britannica.com/technology/control-system" TargetMode="External"/><Relationship Id="rId9" Type="http://schemas.openxmlformats.org/officeDocument/2006/relationships/hyperlink" Target="https://www.britannica.com/technology/machine-learni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ectronics-lab.com/analog-capacitor-esr-tester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commons.wikimedia.org/wiki/File:Atari-400-Comp.jpg" TargetMode="Externa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ritannica.com/dictionary/discrete" TargetMode="External"/><Relationship Id="rId13" Type="http://schemas.openxmlformats.org/officeDocument/2006/relationships/hyperlink" Target="https://www.britannica.com/technology/computer/Early-business-machines#ref216032" TargetMode="External"/><Relationship Id="rId3" Type="http://schemas.openxmlformats.org/officeDocument/2006/relationships/hyperlink" Target="https://www.merriam-webster.com/dictionary/Analog" TargetMode="External"/><Relationship Id="rId7" Type="http://schemas.openxmlformats.org/officeDocument/2006/relationships/hyperlink" Target="https://www.britannica.com/technology/digital-computer" TargetMode="External"/><Relationship Id="rId12" Type="http://schemas.openxmlformats.org/officeDocument/2006/relationships/hyperlink" Target="https://www.britannica.com/science/electromagnet" TargetMode="External"/><Relationship Id="rId2" Type="http://schemas.openxmlformats.org/officeDocument/2006/relationships/hyperlink" Target="https://www.britannica.com/technology/analog-computer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britannica.com/event/World-War-II" TargetMode="External"/><Relationship Id="rId11" Type="http://schemas.openxmlformats.org/officeDocument/2006/relationships/hyperlink" Target="https://www.britannica.com/place/Germany" TargetMode="External"/><Relationship Id="rId5" Type="http://schemas.openxmlformats.org/officeDocument/2006/relationships/hyperlink" Target="https://www.britannica.com/technology/integrator" TargetMode="External"/><Relationship Id="rId10" Type="http://schemas.openxmlformats.org/officeDocument/2006/relationships/hyperlink" Target="https://www.britannica.com/place/United-States" TargetMode="External"/><Relationship Id="rId4" Type="http://schemas.openxmlformats.org/officeDocument/2006/relationships/hyperlink" Target="https://www.britannica.com/technology/differential-analyzer" TargetMode="External"/><Relationship Id="rId9" Type="http://schemas.openxmlformats.org/officeDocument/2006/relationships/hyperlink" Target="https://www.britannica.com/science/binary-number-syste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1A9A0575-12D8-322C-9091-7A0C1D6C2B5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1524000" y="1011841"/>
            <a:ext cx="8878784" cy="1231106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1A1A1A"/>
                </a:solidFill>
                <a:effectLst/>
                <a:latin typeface="var(--font-family-serif)"/>
              </a:rPr>
              <a:t>                              </a:t>
            </a:r>
            <a:r>
              <a:rPr kumimoji="0" lang="en-US" altLang="en-US" sz="3200" b="1" i="0" u="none" strike="noStrike" normalizeH="0" baseline="0" dirty="0">
                <a:ln w="22225">
                  <a:solidFill>
                    <a:schemeClr val="accent1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var(--font-family-serif)"/>
              </a:rPr>
              <a:t>COMPUTER</a:t>
            </a:r>
            <a:endParaRPr kumimoji="0" lang="en-US" altLang="en-US" sz="3200" b="1" i="0" u="none" strike="noStrike" cap="none" normalizeH="0" baseline="0" dirty="0">
              <a:ln w="22225">
                <a:solidFill>
                  <a:schemeClr val="accent1">
                    <a:lumMod val="60000"/>
                    <a:lumOff val="40000"/>
                  </a:schemeClr>
                </a:solidFill>
                <a:prstDash val="solid"/>
              </a:ln>
              <a:solidFill>
                <a:srgbClr val="1A1A1A"/>
              </a:solidFill>
              <a:effectLst/>
              <a:latin typeface="var(--font-family-serif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A1A1A"/>
                </a:solidFill>
                <a:effectLst/>
                <a:latin typeface="-apple-system"/>
              </a:rPr>
              <a:t>  </a:t>
            </a: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A449E5-0752-4EB3-495C-6E1860AB8B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1392" y="2327565"/>
            <a:ext cx="9144000" cy="3016332"/>
          </a:xfrm>
        </p:spPr>
        <p:txBody>
          <a:bodyPr>
            <a:normAutofit/>
          </a:bodyPr>
          <a:lstStyle/>
          <a:p>
            <a:pPr algn="l"/>
            <a:r>
              <a:rPr lang="en-US" b="1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Computer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, device for processing, storing, and displaying information.</a:t>
            </a:r>
          </a:p>
          <a:p>
            <a:pPr algn="l"/>
            <a:r>
              <a:rPr lang="en-US" b="0" i="1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Computer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once meant a person who did computations, but now the term almost universally refers to automated electronic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2"/>
              </a:rPr>
              <a:t>machinery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 The first section of this article focuses on modern digital electronic computers and their design,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3"/>
              </a:rPr>
              <a:t>constituent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parts, and applications. The second section covers t55he history of computing. For details on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4"/>
              </a:rPr>
              <a:t>computer architecture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,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5"/>
              </a:rPr>
              <a:t>software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, and theory, </a:t>
            </a:r>
            <a:r>
              <a:rPr lang="en-US" b="0" i="1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see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6"/>
              </a:rPr>
              <a:t>computer science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747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94489-98E7-745F-498E-D5D98F880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389A67-B5CE-A82A-9EF4-1D8731698A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MAINFRAME COMPUTER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05B319B-26D5-18BB-8C74-EE74C77C6A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12519" y="3179762"/>
            <a:ext cx="4523114" cy="284002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421122-F096-CF3D-789E-1CD229894C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SUPER COMPUTER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159D2B1-7550-9DCE-12FC-88071060661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208713" y="3201431"/>
            <a:ext cx="4824412" cy="252638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EB6820-E68A-FF85-F8FE-038E7406E02B}"/>
              </a:ext>
            </a:extLst>
          </p:cNvPr>
          <p:cNvSpPr txBox="1"/>
          <p:nvPr/>
        </p:nvSpPr>
        <p:spPr>
          <a:xfrm>
            <a:off x="712519" y="6019787"/>
            <a:ext cx="45231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flickr.com/photos/photographingtravis/16939917735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/3.0/"/>
              </a:rPr>
              <a:t>CC BY</a:t>
            </a:r>
            <a:endParaRPr lang="en-US" sz="9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F55A24-DE23-4228-E112-C98EBDA1D970}"/>
              </a:ext>
            </a:extLst>
          </p:cNvPr>
          <p:cNvSpPr txBox="1"/>
          <p:nvPr/>
        </p:nvSpPr>
        <p:spPr>
          <a:xfrm>
            <a:off x="6208713" y="5727814"/>
            <a:ext cx="482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s://www.hackplayers.com/2014/12/los-10-supercomputadores-mas-potentes-de-2014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sa/3.0/"/>
              </a:rPr>
              <a:t>CC BY-SA-NC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094185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DB414-EC32-F633-43E5-55F2396E5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41AFA-1D22-CFD6-8865-E9E7CA91FA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07685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en-US" b="1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Mainframe computer</a:t>
            </a:r>
            <a:endParaRPr lang="en-US" b="1" i="0" dirty="0">
              <a:solidFill>
                <a:srgbClr val="1A1A1A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During the 1950s and ’60s, Unisys (maker of the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3"/>
              </a:rPr>
              <a:t>UNIVAC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computer),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4"/>
              </a:rPr>
              <a:t>International Business Machines Corporation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(IBM), and other companies made large, expensive computers of increasing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5"/>
              </a:rPr>
              <a:t>power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 They were used by major corporations and government research laboratories, typically as the sole computer in the organization. In 1959 the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6"/>
              </a:rPr>
              <a:t>IBM 1401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computer rented for $8,000 per month (early IBM machines were almost always leased rather than sold), and in 1964 the largest IBM S/360 computer cost several million dollars.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8CAF4A-16F3-6A37-CBDD-57FDC5CB39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 algn="l"/>
            <a:r>
              <a:rPr lang="en-US" b="1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-apple-system"/>
                <a:hlinkClick r:id="rId7"/>
              </a:rPr>
              <a:t>Supercomputer</a:t>
            </a:r>
            <a:endParaRPr lang="en-US" b="1" i="0" dirty="0">
              <a:solidFill>
                <a:srgbClr val="1A1A1A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The most powerful computers of the day have typically been called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7"/>
              </a:rPr>
              <a:t>supercomputers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 They have historically been very expensive and their use limited to high-priority computations for government-sponsored research, such as nuclear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8"/>
              </a:rPr>
              <a:t>simulations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and weather modeling. Today many of the computational techniques of early supercomputers are in common use in PCs. On the other hand, the design of costly, special-purpose processors for supercomputers has been replaced by the use of large arrays of commodity processors (from several dozen to over 8,000) operating in parallel over a high-speed communications network.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1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7C80520-A452-A88F-A503-47B28D012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E4EB159-3D15-8056-FCA3-9DB16A503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 COMPUTER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B68EDC2-20F0-9AB1-0902-E8446330F4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54954" y="3429000"/>
            <a:ext cx="3906983" cy="3125387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4A9E6C-93A5-0C2E-0646-A16FDFA2F6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MICRO COMPUTER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293832DB-C213-159A-7404-1FF69187918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208713" y="3242916"/>
            <a:ext cx="4824412" cy="3127447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CE77B53-F368-4C3B-83BA-66D5AF4C5A34}"/>
              </a:ext>
            </a:extLst>
          </p:cNvPr>
          <p:cNvSpPr txBox="1"/>
          <p:nvPr/>
        </p:nvSpPr>
        <p:spPr>
          <a:xfrm>
            <a:off x="1021277" y="5213267"/>
            <a:ext cx="39069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opentextbc.ca/computerstudies/chapter/types-of-computer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/3.0/"/>
              </a:rPr>
              <a:t>CC BY</a:t>
            </a:r>
            <a:endParaRPr lang="en-US" sz="9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9B9AE3C-6123-4DB6-4C63-D7D3BC091A42}"/>
              </a:ext>
            </a:extLst>
          </p:cNvPr>
          <p:cNvSpPr txBox="1"/>
          <p:nvPr/>
        </p:nvSpPr>
        <p:spPr>
          <a:xfrm>
            <a:off x="6208713" y="5956647"/>
            <a:ext cx="482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s://sergetheconcierge.typepad.com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nd/3.0/"/>
              </a:rPr>
              <a:t>CC BY-NC-ND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647935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8ABF2-DB7B-6227-3A4A-D2FF1D7B8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685E8-B332-85CF-9140-564BE4504C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US" b="1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Minicomputer</a:t>
            </a:r>
            <a:endParaRPr lang="en-US" b="1" i="0" dirty="0">
              <a:solidFill>
                <a:srgbClr val="1A1A1A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Although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2"/>
              </a:rPr>
              <a:t>minicomputers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date to the early 1950s, the term was introduced in the mid-1960s. Relatively small and inexpensive, minicomputers were typically used in a single department of an organization and often dedicated to one task or shared by a small group. Minicomputers generally had limited computational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3"/>
              </a:rPr>
              <a:t>power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, but they had excellent compatibility with various laboratory and industrial devices for collecting and inputting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4"/>
              </a:rPr>
              <a:t>data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F5A6DC-81E0-D4E3-52A1-42B43459C1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8713" y="2603499"/>
            <a:ext cx="4825158" cy="3416301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1A1A1A"/>
                </a:solidFill>
                <a:highlight>
                  <a:srgbClr val="FFFFFF"/>
                </a:highlight>
                <a:latin typeface="Georgia" panose="02040502050405020303" pitchFamily="18" charset="0"/>
              </a:rPr>
              <a:t>Microcomputer</a:t>
            </a:r>
            <a:endParaRPr lang="en-US" b="0" i="0" dirty="0">
              <a:solidFill>
                <a:srgbClr val="1A1A1A"/>
              </a:solidFill>
              <a:effectLst/>
              <a:highlight>
                <a:srgbClr val="FFFFFF"/>
              </a:highlight>
              <a:latin typeface="Georgia" panose="02040502050405020303" pitchFamily="18" charset="0"/>
            </a:endParaRPr>
          </a:p>
          <a:p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In the 1980s it was common to distinguish between microprocessor-based scientific </a:t>
            </a:r>
            <a:r>
              <a:rPr lang="en-US" b="0" i="0" u="sng" dirty="0"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5"/>
              </a:rPr>
              <a:t>workstations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and personal computers. The former used the most powerful microprocessors available and had high-performance color graphics </a:t>
            </a:r>
            <a:r>
              <a:rPr lang="en-US" b="0" i="0" u="sng" dirty="0"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6"/>
              </a:rPr>
              <a:t>capabilities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costing thousands of dollars. They were used by scientists for computation and data visualization and by engineers for </a:t>
            </a:r>
            <a:r>
              <a:rPr lang="en-US" b="0" i="0" u="sng" dirty="0"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7"/>
              </a:rPr>
              <a:t>computer-aided engineering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 Today the distinction between </a:t>
            </a:r>
            <a:r>
              <a:rPr lang="en-US" b="0" i="0" u="sng" dirty="0"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5"/>
              </a:rPr>
              <a:t>workstation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and PC has virtually vanished, with PCs having the power and display capability of workstations.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41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2F622-B441-C462-28A1-6ECA76AC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038515"/>
          </a:xfrm>
        </p:spPr>
        <p:txBody>
          <a:bodyPr/>
          <a:lstStyle/>
          <a:p>
            <a:r>
              <a:rPr lang="en-US" dirty="0"/>
              <a:t>           DIGITAL COMPUTER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5C67F-F6E3-7C35-F5DD-A9659842CE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3146961"/>
            <a:ext cx="8825659" cy="3711039"/>
          </a:xfrm>
        </p:spPr>
        <p:txBody>
          <a:bodyPr/>
          <a:lstStyle/>
          <a:p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The first true </a:t>
            </a:r>
            <a:r>
              <a:rPr lang="en-US" b="0" i="0" u="sng" dirty="0"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2"/>
              </a:rPr>
              <a:t>laptop computer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marketed to consumers was the Osborne 1, which became available in April 1981. A laptop usually features a “clamshell” design, with a screen located on the upper lid and a keyboard on the lower lid. Such computers are powered by a battery, which can be recharged with </a:t>
            </a:r>
            <a:r>
              <a:rPr lang="en-US" b="0" i="0" u="sng" dirty="0"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3"/>
              </a:rPr>
              <a:t>alternating current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(AC) power chargers                                                                                                                                                    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EAF274-47AF-C156-F5A4-6FDE7317E0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578930" y="1840675"/>
            <a:ext cx="3966358" cy="277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9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B2097-C84F-EB56-4579-6EB5BE903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07C455-28FA-D842-A503-3BC448A59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3772" y="3543300"/>
            <a:ext cx="9196842" cy="2476500"/>
          </a:xfrm>
        </p:spPr>
        <p:txBody>
          <a:bodyPr>
            <a:normAutofit/>
          </a:bodyPr>
          <a:lstStyle/>
          <a:p>
            <a:r>
              <a:rPr lang="en-US" sz="8800" dirty="0"/>
              <a:t>   THANKYOU</a:t>
            </a:r>
          </a:p>
        </p:txBody>
      </p:sp>
    </p:spTree>
    <p:extLst>
      <p:ext uri="{BB962C8B-B14F-4D97-AF65-F5344CB8AC3E}">
        <p14:creationId xmlns:p14="http://schemas.microsoft.com/office/powerpoint/2010/main" val="248213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28EF815-C775-7854-191F-6718F7BD5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PARTS OF COMPUTER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7C15A-64CA-7745-5217-A71875F29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9957" y="2499482"/>
            <a:ext cx="8825659" cy="34163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sz="2000" dirty="0"/>
              <a:t>HARDWARE                                                                         SOFTWARE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84E63D-8B6A-5EB1-72BB-930136901477}"/>
              </a:ext>
            </a:extLst>
          </p:cNvPr>
          <p:cNvSpPr/>
          <p:nvPr/>
        </p:nvSpPr>
        <p:spPr>
          <a:xfrm>
            <a:off x="1660801" y="2565070"/>
            <a:ext cx="7813964" cy="45126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8EE75DEA-77ED-535A-F0CA-302F9431A2EF}"/>
              </a:ext>
            </a:extLst>
          </p:cNvPr>
          <p:cNvSpPr/>
          <p:nvPr/>
        </p:nvSpPr>
        <p:spPr>
          <a:xfrm>
            <a:off x="1453108" y="2603500"/>
            <a:ext cx="748147" cy="107785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4C19E232-82BD-E14B-BD7F-EA4D57C144E6}"/>
              </a:ext>
            </a:extLst>
          </p:cNvPr>
          <p:cNvSpPr/>
          <p:nvPr/>
        </p:nvSpPr>
        <p:spPr>
          <a:xfrm>
            <a:off x="8934311" y="2603500"/>
            <a:ext cx="748147" cy="103645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938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5F2E6-BA14-9F18-0247-8D8CF28D1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CCDF4-07C3-6081-6EF1-9AB28CA44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Memory address:</a:t>
            </a:r>
            <a:r>
              <a:rPr lang="en-US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 Each device is assigned a binary number known as a unique identifier to trace memory location.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Interrupt Request Lines (IRQ)</a:t>
            </a:r>
            <a:r>
              <a:rPr lang="en-US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: These are the hardware lines used to send interrupt signals to the microprocessor about a peripheral event. These configurations help manage various hardware operations.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Direct Memory Access (DMA) Channels:</a:t>
            </a:r>
            <a:r>
              <a:rPr lang="en-US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 DMA is a pathway used by hardware devices to access, transfer, and share information directly from the main memory independent of the CPU.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Input/Output Port: </a:t>
            </a:r>
            <a:r>
              <a:rPr lang="en-US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These configurations are used to connect input and output devices to the computer with the help of memory addresses assigned to each port.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183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B48E0-70D8-6734-573C-E5D9128A5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SOFTWARE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D1FAB-8DAF-2709-F7FA-68E323857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SYSTEM SOFTWARE                                                      APPLICATION SOFTWARE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E1A4F0-FAE4-CAC4-1FC4-26A062D59AB2}"/>
              </a:ext>
            </a:extLst>
          </p:cNvPr>
          <p:cNvSpPr/>
          <p:nvPr/>
        </p:nvSpPr>
        <p:spPr>
          <a:xfrm>
            <a:off x="2211387" y="2603499"/>
            <a:ext cx="6778234" cy="4009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5FCA4F3-3F4F-6FEE-B9A9-C9F6CD0062DC}"/>
              </a:ext>
            </a:extLst>
          </p:cNvPr>
          <p:cNvSpPr/>
          <p:nvPr/>
        </p:nvSpPr>
        <p:spPr>
          <a:xfrm>
            <a:off x="1969071" y="2603499"/>
            <a:ext cx="619750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43E1CD53-674D-1646-3E1C-CEC3764CA362}"/>
              </a:ext>
            </a:extLst>
          </p:cNvPr>
          <p:cNvSpPr/>
          <p:nvPr/>
        </p:nvSpPr>
        <p:spPr>
          <a:xfrm>
            <a:off x="8512375" y="2603498"/>
            <a:ext cx="619750" cy="97840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158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DA066-D6DC-929C-4B43-88F196470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SYSTEM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1B605-F069-4317-B04C-FEC48843E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39126"/>
            <a:ext cx="8825659" cy="3416300"/>
          </a:xfrm>
        </p:spPr>
        <p:txBody>
          <a:bodyPr/>
          <a:lstStyle/>
          <a:p>
            <a:r>
              <a:rPr lang="en-US" dirty="0"/>
              <a:t>OPERATING SYSTEM </a:t>
            </a:r>
          </a:p>
          <a:p>
            <a:r>
              <a:rPr lang="en-US" dirty="0"/>
              <a:t>WINDOWS</a:t>
            </a:r>
          </a:p>
          <a:p>
            <a:r>
              <a:rPr lang="en-US" dirty="0"/>
              <a:t>LINUX </a:t>
            </a:r>
          </a:p>
          <a:p>
            <a:r>
              <a:rPr lang="en-US" dirty="0"/>
              <a:t>MACOS </a:t>
            </a:r>
          </a:p>
        </p:txBody>
      </p:sp>
    </p:spTree>
    <p:extLst>
      <p:ext uri="{BB962C8B-B14F-4D97-AF65-F5344CB8AC3E}">
        <p14:creationId xmlns:p14="http://schemas.microsoft.com/office/powerpoint/2010/main" val="3225374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5F20F-E48F-30C5-B491-6B16B765D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APPLICATION SOFTWARE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5A1DD-7196-6E04-6D93-0A0B77846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MS WORD </a:t>
            </a:r>
          </a:p>
          <a:p>
            <a:r>
              <a:rPr lang="en-US" dirty="0"/>
              <a:t>MS EXCEL</a:t>
            </a:r>
          </a:p>
          <a:p>
            <a:r>
              <a:rPr lang="en-US" dirty="0"/>
              <a:t>MS PAINT </a:t>
            </a:r>
          </a:p>
          <a:p>
            <a:r>
              <a:rPr lang="en-US" dirty="0"/>
              <a:t>NOTEPAD etc.</a:t>
            </a:r>
          </a:p>
        </p:txBody>
      </p:sp>
    </p:spTree>
    <p:extLst>
      <p:ext uri="{BB962C8B-B14F-4D97-AF65-F5344CB8AC3E}">
        <p14:creationId xmlns:p14="http://schemas.microsoft.com/office/powerpoint/2010/main" val="1463661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AC7AE-856D-D73E-599B-6414EEEC4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0B644-7A54-904F-A025-CDE0800E6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US" b="1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var(--font-family-serif)"/>
              </a:rPr>
              <a:t>                                            Computing basics</a:t>
            </a:r>
          </a:p>
          <a:p>
            <a:pPr algn="l"/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The first computers were used primarily for numerical calculations. However, as any information can be numerically encoded, people soon realized that computers are capable of general-purpose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2"/>
              </a:rPr>
              <a:t>information processing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 Their capacity to handle large amounts of data has extended the range and accuracy of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3"/>
              </a:rPr>
              <a:t>weather forecasting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 Their speed has allowed them to make decisions about routing telephone connections through a network and to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4"/>
              </a:rPr>
              <a:t>control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mechanical systems such as automobiles, nuclear reactors, and robotic surgical tools. They are also cheap enough to be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5"/>
              </a:rPr>
              <a:t>embedded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in everyday appliances and to make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6"/>
              </a:rPr>
              <a:t>clothes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dryers and rice cookers “smart.” Computers have allowed us to pose and answer questions that were difficult to pursue in the past. These questions might be about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7"/>
              </a:rPr>
              <a:t>DNA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sequences in genes, patterns of activity in a consumer market, or all the uses of a word in texts that have been stored in a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8"/>
              </a:rPr>
              <a:t>database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 Increasingly, computers can also learn and adapt as they operate by using processes such as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9"/>
              </a:rPr>
              <a:t>machine learning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23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90491-012D-969F-A66D-7050EF0E7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TYPES OF COMPUTER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040F4-60BC-6240-D008-5FD8E09EA8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ANALOG COMPUTER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EF01977-A397-28A9-4A6F-6315421FD9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41948" y="3377894"/>
            <a:ext cx="3583195" cy="19941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671D09-6FB5-1136-9746-2F1634039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DIGITAL COMPUTER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014E599-62AC-F9D7-77BC-8698B486AAB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555179" y="3179762"/>
            <a:ext cx="4180116" cy="347042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F23C7B-3C10-5546-8883-E5951341BACA}"/>
              </a:ext>
            </a:extLst>
          </p:cNvPr>
          <p:cNvSpPr txBox="1"/>
          <p:nvPr/>
        </p:nvSpPr>
        <p:spPr>
          <a:xfrm>
            <a:off x="1641948" y="6060314"/>
            <a:ext cx="358319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electronics-lab.com/analog-capacitor-esr-tester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-sa/3.0/"/>
              </a:rPr>
              <a:t>CC BY-SA</a:t>
            </a:r>
            <a:endParaRPr lang="en-US" sz="9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32D58E-4EBB-2E6E-D78E-FEA374861466}"/>
              </a:ext>
            </a:extLst>
          </p:cNvPr>
          <p:cNvSpPr txBox="1"/>
          <p:nvPr/>
        </p:nvSpPr>
        <p:spPr>
          <a:xfrm>
            <a:off x="6208712" y="6858000"/>
            <a:ext cx="482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s://commons.wikimedia.org/wiki/File:Atari-400-Comp.jpg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462618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D6EDB-A807-64E9-B052-E0BC7BE9D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74635"/>
            <a:ext cx="10515600" cy="1325563"/>
          </a:xfrm>
        </p:spPr>
        <p:txBody>
          <a:bodyPr/>
          <a:lstStyle/>
          <a:p>
            <a:r>
              <a:rPr lang="en-US" dirty="0"/>
              <a:t>                    TYPES OF COMPUTER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4C7FBF-4C52-3BE2-E4F4-265794393F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sz="3600" b="1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-apple-system"/>
                <a:hlinkClick r:id="rId2"/>
              </a:rPr>
              <a:t>Analog computers</a:t>
            </a:r>
            <a:endParaRPr lang="en-US" sz="3600" b="1" i="0" dirty="0">
              <a:solidFill>
                <a:srgbClr val="1A1A1A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3"/>
              </a:rPr>
              <a:t>Analog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computers use continuous physical magnitudes to represent quantitative information. At first they represented quantities with mechanical components (</a:t>
            </a:r>
            <a:r>
              <a:rPr lang="en-US" b="0" i="1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see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4"/>
              </a:rPr>
              <a:t>differential analyzer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and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5"/>
              </a:rPr>
              <a:t>integrator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), but after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6"/>
              </a:rPr>
              <a:t>World War II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voltages were used; by the 1960s digital computers had largely replaced them. Nonetheless, analog computers, and some hybrid digital-analog systems, continued in use through the 1960s in tasks such as aircraft and spaceflight simulation.</a:t>
            </a:r>
          </a:p>
          <a:p>
            <a:pPr algn="l"/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One advantage of analog computation is that it may be relatively simple to design and build an analog computer to solve a single problem. Another advantage is that analog computers can frequently represent and solve a problem in “real time”; that is, the computation proceeds at the same rate as the system being modeled by it. Their main disadvantages are that analog representations are limited in precision.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6CECD64-4278-CA0C-164A-B982927B832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sz="3600" b="1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-apple-system"/>
                <a:hlinkClick r:id="rId7"/>
              </a:rPr>
              <a:t>Digital computers</a:t>
            </a:r>
            <a:endParaRPr lang="en-US" sz="3600" b="1" i="0" dirty="0">
              <a:solidFill>
                <a:srgbClr val="1A1A1A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In contrast to analog computers, digital computers represent information in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8"/>
              </a:rPr>
              <a:t>discrete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form, generally as sequences of 0s and 1s (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9"/>
              </a:rPr>
              <a:t>binary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digits, or bits). The modern era of digital computers began in the late 1930s and early 1940s in the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10"/>
              </a:rPr>
              <a:t>United States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, Britain, and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11"/>
              </a:rPr>
              <a:t>Germany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. The first devices used switches operated by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12"/>
              </a:rPr>
              <a:t>electromagnets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(relays). Their programs were stored on punched paper tape or cards, and they had limited internal data storage. For historical developments, </a:t>
            </a:r>
            <a:r>
              <a:rPr lang="en-US" b="0" i="1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see</a:t>
            </a:r>
            <a:r>
              <a:rPr lang="en-US" b="0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</a:rPr>
              <a:t> the section </a:t>
            </a:r>
            <a:r>
              <a:rPr lang="en-US" b="0" i="0" u="sng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Georgia" panose="02040502050405020303" pitchFamily="18" charset="0"/>
                <a:hlinkClick r:id="rId13"/>
              </a:rPr>
              <a:t>Invention of the modern computer</a:t>
            </a:r>
            <a:endParaRPr lang="en-US" b="0" i="0" dirty="0">
              <a:solidFill>
                <a:srgbClr val="1A1A1A"/>
              </a:solidFill>
              <a:effectLst/>
              <a:highlight>
                <a:srgbClr val="FFFFFF"/>
              </a:highlight>
              <a:latin typeface="Georgia" panose="02040502050405020303" pitchFamily="18" charset="0"/>
            </a:endParaRPr>
          </a:p>
          <a:p>
            <a:r>
              <a:rPr lang="en-US" dirty="0"/>
              <a:t>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321DD0-31E0-0A86-C82A-18319E870971}"/>
              </a:ext>
            </a:extLst>
          </p:cNvPr>
          <p:cNvSpPr txBox="1"/>
          <p:nvPr/>
        </p:nvSpPr>
        <p:spPr>
          <a:xfrm>
            <a:off x="240476" y="2076479"/>
            <a:ext cx="8265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1A1A1A"/>
                </a:solidFill>
                <a:effectLst/>
                <a:highlight>
                  <a:srgbClr val="FFFFFF"/>
                </a:highlight>
                <a:latin typeface="-apple-system"/>
              </a:rPr>
              <a:t>.</a:t>
            </a:r>
            <a:endParaRPr lang="en-US" b="0" i="0" dirty="0">
              <a:solidFill>
                <a:srgbClr val="1A1A1A"/>
              </a:solidFill>
              <a:effectLst/>
              <a:highlight>
                <a:srgbClr val="FFFFFF"/>
              </a:highlight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677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2000">
        <p:checker/>
      </p:transition>
    </mc:Choice>
    <mc:Fallback>
      <p:transition spd="slow" advClick="0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80</TotalTime>
  <Words>1144</Words>
  <Application>Microsoft Office PowerPoint</Application>
  <PresentationFormat>Widescreen</PresentationFormat>
  <Paragraphs>64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-apple-system</vt:lpstr>
      <vt:lpstr>Arial</vt:lpstr>
      <vt:lpstr>Century Gothic</vt:lpstr>
      <vt:lpstr>Georgia</vt:lpstr>
      <vt:lpstr>Roboto</vt:lpstr>
      <vt:lpstr>var(--font-family-serif)</vt:lpstr>
      <vt:lpstr>Wingdings 3</vt:lpstr>
      <vt:lpstr>Ion Boardroom</vt:lpstr>
      <vt:lpstr>                              COMPUTER     </vt:lpstr>
      <vt:lpstr>          PARTS OF COMPUTER </vt:lpstr>
      <vt:lpstr>            HARDWARE</vt:lpstr>
      <vt:lpstr>                  SOFTWARE </vt:lpstr>
      <vt:lpstr>             SYSTEM SOFTWARE</vt:lpstr>
      <vt:lpstr>       APPLICATION SOFTWARE </vt:lpstr>
      <vt:lpstr>PowerPoint Presentation</vt:lpstr>
      <vt:lpstr>             TYPES OF COMPUTER</vt:lpstr>
      <vt:lpstr>                    TYPES OF COMPUTER </vt:lpstr>
      <vt:lpstr>PowerPoint Presentation</vt:lpstr>
      <vt:lpstr>PowerPoint Presentation</vt:lpstr>
      <vt:lpstr>PowerPoint Presentation</vt:lpstr>
      <vt:lpstr>PowerPoint Presentation</vt:lpstr>
      <vt:lpstr>           DIGITAL COMPUTER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            COMPUTER     </dc:title>
  <dc:creator>Windows User</dc:creator>
  <cp:lastModifiedBy>Windows User</cp:lastModifiedBy>
  <cp:revision>2</cp:revision>
  <dcterms:created xsi:type="dcterms:W3CDTF">2024-05-20T11:07:46Z</dcterms:created>
  <dcterms:modified xsi:type="dcterms:W3CDTF">2024-05-21T11:30:33Z</dcterms:modified>
</cp:coreProperties>
</file>

<file path=docProps/thumbnail.jpeg>
</file>